
<file path=[Content_Types].xml><?xml version="1.0" encoding="utf-8"?>
<Types xmlns="http://schemas.openxmlformats.org/package/2006/content-types">
  <Default Extension="png" ContentType="image/png"/>
  <Default Extension="jpeg" ContentType="image/jpeg"/>
  <Default Extension="m4a" ContentType="audio/unknown"/>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60" r:id="rId4"/>
    <p:sldId id="259" r:id="rId5"/>
    <p:sldId id="261" r:id="rId6"/>
    <p:sldId id="262" r:id="rId7"/>
    <p:sldId id="263" r:id="rId8"/>
    <p:sldId id="270" r:id="rId9"/>
    <p:sldId id="271" r:id="rId10"/>
    <p:sldId id="264" r:id="rId11"/>
    <p:sldId id="265" r:id="rId12"/>
    <p:sldId id="266" r:id="rId13"/>
    <p:sldId id="267" r:id="rId14"/>
    <p:sldId id="268" r:id="rId15"/>
    <p:sldId id="269"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5620"/>
    <p:restoredTop sz="94660"/>
  </p:normalViewPr>
  <p:slideViewPr>
    <p:cSldViewPr>
      <p:cViewPr varScale="1">
        <p:scale>
          <a:sx n="65" d="100"/>
          <a:sy n="65" d="100"/>
        </p:scale>
        <p:origin x="-82" y="-107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9DB16C7-1BEA-4901-AC8E-80EAFFF732A2}" type="datetimeFigureOut">
              <a:rPr lang="en-US" smtClean="0"/>
              <a:t>5/15/2017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8DCE63-F47F-4A1E-8C2A-6994DDEE4C0A}" type="slidenum">
              <a:rPr lang="en-US" smtClean="0"/>
              <a:t>‹#›</a:t>
            </a:fld>
            <a:endParaRPr lang="en-US"/>
          </a:p>
        </p:txBody>
      </p:sp>
    </p:spTree>
    <p:extLst>
      <p:ext uri="{BB962C8B-B14F-4D97-AF65-F5344CB8AC3E}">
        <p14:creationId xmlns:p14="http://schemas.microsoft.com/office/powerpoint/2010/main" val="36329980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953684-B4F8-47DB-9369-61F16FA992C0}" type="slidenum">
              <a:rPr lang="en-US" smtClean="0"/>
              <a:t>11</a:t>
            </a:fld>
            <a:endParaRPr lang="en-US"/>
          </a:p>
        </p:txBody>
      </p:sp>
    </p:spTree>
    <p:extLst>
      <p:ext uri="{BB962C8B-B14F-4D97-AF65-F5344CB8AC3E}">
        <p14:creationId xmlns:p14="http://schemas.microsoft.com/office/powerpoint/2010/main" val="2918399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kern="1200" dirty="0">
                <a:solidFill>
                  <a:schemeClr val="tx1"/>
                </a:solidFill>
                <a:effectLst/>
                <a:latin typeface="+mn-lt"/>
                <a:ea typeface="+mn-ea"/>
                <a:cs typeface="+mn-cs"/>
              </a:rPr>
              <a:t>This is a method using linear programming to final an optimal solution for finding the number of employees to have come in at specific days based on their work schedules. The Constraints cells shows the potential work schedules that a set of employees may have. This is an example matrix that shows 7 different work schedules where employees choose to work 5 days in a row with 2 off, with this happening on each possible day of the week. There can potentially be more or less schedules to adapt to the flexibility of salaried work weeks. </a:t>
            </a:r>
          </a:p>
          <a:p>
            <a:pPr rtl="0" fontAlgn="base"/>
            <a:r>
              <a:rPr lang="en-US" sz="1200" b="0" i="0" kern="1200" dirty="0">
                <a:solidFill>
                  <a:schemeClr val="tx1"/>
                </a:solidFill>
                <a:effectLst/>
                <a:latin typeface="+mn-lt"/>
                <a:ea typeface="+mn-ea"/>
                <a:cs typeface="+mn-cs"/>
              </a:rPr>
              <a:t>The x1,x2,.. variables are the number of workers who start on the day they represent. X1 is Monday, x2 Tuesday, Sunday is the last day at x7. The numbers to the right of the &gt;= signs are constraints on the numbers required. There is no way to know exactly how many people are needed for daily duties to be accomplished, so this is just a theoretical number. The number to the left of the &gt;= sign is the number of workers for each day that are working.  Total workers is the number of starting workers each day summed. </a:t>
            </a:r>
          </a:p>
          <a:p>
            <a:pPr rtl="0" fontAlgn="base"/>
            <a:r>
              <a:rPr lang="en-US" sz="1200" b="0" i="0" kern="1200" dirty="0">
                <a:solidFill>
                  <a:schemeClr val="tx1"/>
                </a:solidFill>
                <a:effectLst/>
                <a:latin typeface="+mn-lt"/>
                <a:ea typeface="+mn-ea"/>
                <a:cs typeface="+mn-cs"/>
              </a:rPr>
              <a:t>Constraints: </a:t>
            </a:r>
          </a:p>
          <a:p>
            <a:pPr rtl="0" fontAlgn="base"/>
            <a:r>
              <a:rPr lang="en-US" sz="1200" b="0" i="0" kern="1200" dirty="0">
                <a:solidFill>
                  <a:schemeClr val="tx1"/>
                </a:solidFill>
                <a:effectLst/>
                <a:latin typeface="+mn-lt"/>
                <a:ea typeface="+mn-ea"/>
                <a:cs typeface="+mn-cs"/>
              </a:rPr>
              <a:t>All values must be integers; </a:t>
            </a:r>
          </a:p>
          <a:p>
            <a:pPr rtl="0" fontAlgn="base"/>
            <a:r>
              <a:rPr lang="en-US" sz="1200" b="0" i="0" kern="1200" dirty="0">
                <a:solidFill>
                  <a:schemeClr val="tx1"/>
                </a:solidFill>
                <a:effectLst/>
                <a:latin typeface="+mn-lt"/>
                <a:ea typeface="+mn-ea"/>
                <a:cs typeface="+mn-cs"/>
              </a:rPr>
              <a:t>Workers within each day must be greater than the required amount; </a:t>
            </a:r>
          </a:p>
          <a:p>
            <a:pPr rtl="0" fontAlgn="base"/>
            <a:r>
              <a:rPr lang="en-US" sz="1200" b="0" i="0" kern="1200" dirty="0">
                <a:solidFill>
                  <a:schemeClr val="tx1"/>
                </a:solidFill>
                <a:effectLst/>
                <a:latin typeface="+mn-lt"/>
                <a:ea typeface="+mn-ea"/>
                <a:cs typeface="+mn-cs"/>
              </a:rPr>
              <a:t>Workers can’t be above the max spots</a:t>
            </a:r>
          </a:p>
          <a:p>
            <a:endParaRPr lang="en-US" dirty="0"/>
          </a:p>
        </p:txBody>
      </p:sp>
      <p:sp>
        <p:nvSpPr>
          <p:cNvPr id="4" name="Slide Number Placeholder 3"/>
          <p:cNvSpPr>
            <a:spLocks noGrp="1"/>
          </p:cNvSpPr>
          <p:nvPr>
            <p:ph type="sldNum" sz="quarter" idx="10"/>
          </p:nvPr>
        </p:nvSpPr>
        <p:spPr/>
        <p:txBody>
          <a:bodyPr/>
          <a:lstStyle/>
          <a:p>
            <a:fld id="{DC953684-B4F8-47DB-9369-61F16FA992C0}" type="slidenum">
              <a:rPr lang="en-US" smtClean="0"/>
              <a:t>12</a:t>
            </a:fld>
            <a:endParaRPr lang="en-US"/>
          </a:p>
        </p:txBody>
      </p:sp>
    </p:spTree>
    <p:extLst>
      <p:ext uri="{BB962C8B-B14F-4D97-AF65-F5344CB8AC3E}">
        <p14:creationId xmlns:p14="http://schemas.microsoft.com/office/powerpoint/2010/main" val="3954645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 can create even more complex programs with more realistic constraints and schedules. The schedule can also be even more detailed, allowing us to optimize within each day by hour as well. There are also constraints that need some more looking at, such as potential max spots. In reality, it would be total spots minus hourly workers, and salaried workers would fill the remaining.</a:t>
            </a:r>
            <a:endParaRPr lang="en-US" dirty="0"/>
          </a:p>
        </p:txBody>
      </p:sp>
      <p:sp>
        <p:nvSpPr>
          <p:cNvPr id="4" name="Slide Number Placeholder 3"/>
          <p:cNvSpPr>
            <a:spLocks noGrp="1"/>
          </p:cNvSpPr>
          <p:nvPr>
            <p:ph type="sldNum" sz="quarter" idx="10"/>
          </p:nvPr>
        </p:nvSpPr>
        <p:spPr/>
        <p:txBody>
          <a:bodyPr/>
          <a:lstStyle/>
          <a:p>
            <a:fld id="{DC953684-B4F8-47DB-9369-61F16FA992C0}" type="slidenum">
              <a:rPr lang="en-US" smtClean="0"/>
              <a:t>13</a:t>
            </a:fld>
            <a:endParaRPr lang="en-US"/>
          </a:p>
        </p:txBody>
      </p:sp>
    </p:spTree>
    <p:extLst>
      <p:ext uri="{BB962C8B-B14F-4D97-AF65-F5344CB8AC3E}">
        <p14:creationId xmlns:p14="http://schemas.microsoft.com/office/powerpoint/2010/main" val="42313020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kern="1200" dirty="0">
                <a:solidFill>
                  <a:schemeClr val="tx1"/>
                </a:solidFill>
                <a:effectLst/>
                <a:latin typeface="+mn-lt"/>
                <a:ea typeface="+mn-ea"/>
                <a:cs typeface="+mn-cs"/>
              </a:rPr>
              <a:t>The top table represents 14 employees with lot preferences ranging from 1-10, with 1 being most preferred. The second table contains the changing variables that indicate where each employee will park. The total row will equal the total workers that park within each lot. The total column is total lots each worker parked in. The goal is to “minimize” each preference so each worker gets the highest happiness while meeting the constraints on where each worker “must” park. The required row indicates this by saying the minimum amount of workers parking at each lot. The black bordered box in the bottom right is the objective that gets minimized. </a:t>
            </a:r>
          </a:p>
          <a:p>
            <a:pPr rtl="0" fontAlgn="base"/>
            <a:r>
              <a:rPr lang="en-US" sz="1200" b="0" i="0" kern="1200" dirty="0">
                <a:solidFill>
                  <a:schemeClr val="tx1"/>
                </a:solidFill>
                <a:effectLst/>
                <a:latin typeface="+mn-lt"/>
                <a:ea typeface="+mn-ea"/>
                <a:cs typeface="+mn-cs"/>
              </a:rPr>
              <a:t>Constraints: </a:t>
            </a:r>
          </a:p>
          <a:p>
            <a:pPr rtl="0" fontAlgn="base"/>
            <a:r>
              <a:rPr lang="en-US" sz="1200" b="0" i="0" kern="1200" dirty="0">
                <a:solidFill>
                  <a:schemeClr val="tx1"/>
                </a:solidFill>
                <a:effectLst/>
                <a:latin typeface="+mn-lt"/>
                <a:ea typeface="+mn-ea"/>
                <a:cs typeface="+mn-cs"/>
              </a:rPr>
              <a:t>There can only be one lot an employee parks in; </a:t>
            </a:r>
          </a:p>
          <a:p>
            <a:pPr rtl="0" fontAlgn="base"/>
            <a:r>
              <a:rPr lang="en-US" sz="1200" b="0" i="0" kern="1200" dirty="0">
                <a:solidFill>
                  <a:schemeClr val="tx1"/>
                </a:solidFill>
                <a:effectLst/>
                <a:latin typeface="+mn-lt"/>
                <a:ea typeface="+mn-ea"/>
                <a:cs typeface="+mn-cs"/>
              </a:rPr>
              <a:t>Each cell can only be binary, ensures that total is 1; </a:t>
            </a:r>
          </a:p>
          <a:p>
            <a:pPr rtl="0" fontAlgn="base"/>
            <a:r>
              <a:rPr lang="en-US" sz="1200" b="0" i="0" kern="1200" dirty="0">
                <a:solidFill>
                  <a:schemeClr val="tx1"/>
                </a:solidFill>
                <a:effectLst/>
                <a:latin typeface="+mn-lt"/>
                <a:ea typeface="+mn-ea"/>
                <a:cs typeface="+mn-cs"/>
              </a:rPr>
              <a:t>The total in each lot must equal the required; </a:t>
            </a:r>
          </a:p>
          <a:p>
            <a:endParaRPr lang="en-US" dirty="0"/>
          </a:p>
        </p:txBody>
      </p:sp>
      <p:sp>
        <p:nvSpPr>
          <p:cNvPr id="4" name="Slide Number Placeholder 3"/>
          <p:cNvSpPr>
            <a:spLocks noGrp="1"/>
          </p:cNvSpPr>
          <p:nvPr>
            <p:ph type="sldNum" sz="quarter" idx="10"/>
          </p:nvPr>
        </p:nvSpPr>
        <p:spPr/>
        <p:txBody>
          <a:bodyPr/>
          <a:lstStyle/>
          <a:p>
            <a:fld id="{DC953684-B4F8-47DB-9369-61F16FA992C0}" type="slidenum">
              <a:rPr lang="en-US" smtClean="0"/>
              <a:t>14</a:t>
            </a:fld>
            <a:endParaRPr lang="en-US"/>
          </a:p>
        </p:txBody>
      </p:sp>
    </p:spTree>
    <p:extLst>
      <p:ext uri="{BB962C8B-B14F-4D97-AF65-F5344CB8AC3E}">
        <p14:creationId xmlns:p14="http://schemas.microsoft.com/office/powerpoint/2010/main" val="34239264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6C6B59AC-4EFE-4EBD-BD34-7B848DDDC09F}" type="datetimeFigureOut">
              <a:rPr lang="en-US" smtClean="0"/>
              <a:t>5/15/2017</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17E74DAF-3CDC-4B89-9925-A70B9C43C27C}"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6C6B59AC-4EFE-4EBD-BD34-7B848DDDC09F}" type="datetimeFigureOut">
              <a:rPr lang="en-US" smtClean="0"/>
              <a:t>5/15/2017</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17E74DAF-3CDC-4B89-9925-A70B9C43C27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6C6B59AC-4EFE-4EBD-BD34-7B848DDDC09F}" type="datetimeFigureOut">
              <a:rPr lang="en-US" smtClean="0"/>
              <a:t>5/15/2017</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17E74DAF-3CDC-4B89-9925-A70B9C43C27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6C6B59AC-4EFE-4EBD-BD34-7B848DDDC09F}" type="datetimeFigureOut">
              <a:rPr lang="en-US" smtClean="0"/>
              <a:t>5/15/2017</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17E74DAF-3CDC-4B89-9925-A70B9C43C27C}" type="slidenum">
              <a:rPr lang="en-US" smtClean="0"/>
              <a:t>‹#›</a:t>
            </a:fld>
            <a:endParaRPr lang="en-US"/>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6C6B59AC-4EFE-4EBD-BD34-7B848DDDC09F}" type="datetimeFigureOut">
              <a:rPr lang="en-US" smtClean="0"/>
              <a:t>5/15/2017</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17E74DAF-3CDC-4B89-9925-A70B9C43C27C}" type="slidenum">
              <a:rPr lang="en-US" smtClean="0"/>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6C6B59AC-4EFE-4EBD-BD34-7B848DDDC09F}" type="datetimeFigureOut">
              <a:rPr lang="en-US" smtClean="0"/>
              <a:t>5/15/2017</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17E74DAF-3CDC-4B89-9925-A70B9C43C27C}" type="slidenum">
              <a:rPr lang="en-US" smtClean="0"/>
              <a:t>‹#›</a:t>
            </a:fld>
            <a:endParaRPr lang="en-US"/>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6C6B59AC-4EFE-4EBD-BD34-7B848DDDC09F}" type="datetimeFigureOut">
              <a:rPr lang="en-US" smtClean="0"/>
              <a:t>5/15/2017</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17E74DAF-3CDC-4B89-9925-A70B9C43C27C}"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fld id="{6C6B59AC-4EFE-4EBD-BD34-7B848DDDC09F}" type="datetimeFigureOut">
              <a:rPr lang="en-US" smtClean="0"/>
              <a:t>5/15/2017</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17E74DAF-3CDC-4B89-9925-A70B9C43C27C}" type="slidenum">
              <a:rPr lang="en-US" smtClean="0"/>
              <a:t>‹#›</a:t>
            </a:fld>
            <a:endParaRPr lang="en-US"/>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fld id="{6C6B59AC-4EFE-4EBD-BD34-7B848DDDC09F}" type="datetimeFigureOut">
              <a:rPr lang="en-US" smtClean="0"/>
              <a:t>5/15/2017</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17E74DAF-3CDC-4B89-9925-A70B9C43C27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extLst/>
          </a:lstStyle>
          <a:p>
            <a:fld id="{6C6B59AC-4EFE-4EBD-BD34-7B848DDDC09F}" type="datetimeFigureOut">
              <a:rPr lang="en-US" smtClean="0"/>
              <a:t>5/15/2017</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17E74DAF-3CDC-4B89-9925-A70B9C43C27C}"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6C6B59AC-4EFE-4EBD-BD34-7B848DDDC09F}" type="datetimeFigureOut">
              <a:rPr lang="en-US" smtClean="0"/>
              <a:t>5/15/2017</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17E74DAF-3CDC-4B89-9925-A70B9C43C27C}" type="slidenum">
              <a:rPr lang="en-US" smtClean="0"/>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6C6B59AC-4EFE-4EBD-BD34-7B848DDDC09F}" type="datetimeFigureOut">
              <a:rPr lang="en-US" smtClean="0"/>
              <a:t>5/15/2017</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17E74DAF-3CDC-4B89-9925-A70B9C43C27C}"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8.png"/><Relationship Id="rId5" Type="http://schemas.openxmlformats.org/officeDocument/2006/relationships/image" Target="../media/image9.PNG"/><Relationship Id="rId4" Type="http://schemas.openxmlformats.org/officeDocument/2006/relationships/notesSlide" Target="../notesSlides/notesSlide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8.png"/><Relationship Id="rId5" Type="http://schemas.openxmlformats.org/officeDocument/2006/relationships/image" Target="../media/image10.PNG"/><Relationship Id="rId4" Type="http://schemas.openxmlformats.org/officeDocument/2006/relationships/notesSlide" Target="../notesSlides/notesSlide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png"/><Relationship Id="rId5" Type="http://schemas.openxmlformats.org/officeDocument/2006/relationships/image" Target="../media/image11.PNG"/><Relationship Id="rId4" Type="http://schemas.openxmlformats.org/officeDocument/2006/relationships/notesSlide" Target="../notesSlides/notesSlide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notesSlide" Target="../notesSlides/notesSlide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8.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Boeing Optimization Research Project</a:t>
            </a:r>
            <a:endParaRPr lang="en-US" dirty="0"/>
          </a:p>
        </p:txBody>
      </p:sp>
      <p:sp>
        <p:nvSpPr>
          <p:cNvPr id="3" name="Subtitle 2"/>
          <p:cNvSpPr>
            <a:spLocks noGrp="1"/>
          </p:cNvSpPr>
          <p:nvPr>
            <p:ph type="subTitle" idx="1"/>
          </p:nvPr>
        </p:nvSpPr>
        <p:spPr>
          <a:xfrm>
            <a:off x="685800" y="3886200"/>
            <a:ext cx="7772400" cy="1752600"/>
          </a:xfrm>
        </p:spPr>
        <p:txBody>
          <a:bodyPr/>
          <a:lstStyle/>
          <a:p>
            <a:r>
              <a:rPr lang="en-US" dirty="0" smtClean="0"/>
              <a:t>Michael Chan, Brandon To, Mike </a:t>
            </a:r>
            <a:r>
              <a:rPr lang="en-US" dirty="0"/>
              <a:t>T</a:t>
            </a:r>
            <a:r>
              <a:rPr lang="en-US" dirty="0" smtClean="0"/>
              <a:t>ruong</a:t>
            </a:r>
          </a:p>
          <a:p>
            <a:r>
              <a:rPr lang="en-US" dirty="0" smtClean="0"/>
              <a:t>Group 45</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560" y="609600"/>
            <a:ext cx="7802880" cy="1935480"/>
          </a:xfrm>
          <a:prstGeom prst="rect">
            <a:avLst/>
          </a:prstGeom>
        </p:spPr>
      </p:pic>
    </p:spTree>
    <p:extLst>
      <p:ext uri="{BB962C8B-B14F-4D97-AF65-F5344CB8AC3E}">
        <p14:creationId xmlns:p14="http://schemas.microsoft.com/office/powerpoint/2010/main" val="256497944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I wanted to find a way to solve the issue using CS</a:t>
            </a:r>
          </a:p>
          <a:p>
            <a:r>
              <a:rPr lang="en-US" dirty="0"/>
              <a:t>Mathematical model which takes variables and a set of constraints and finds an optimal solution</a:t>
            </a:r>
          </a:p>
          <a:p>
            <a:endParaRPr lang="en-US" dirty="0"/>
          </a:p>
        </p:txBody>
      </p:sp>
      <p:sp>
        <p:nvSpPr>
          <p:cNvPr id="3" name="Title 2"/>
          <p:cNvSpPr>
            <a:spLocks noGrp="1"/>
          </p:cNvSpPr>
          <p:nvPr>
            <p:ph type="title"/>
          </p:nvPr>
        </p:nvSpPr>
        <p:spPr/>
        <p:txBody>
          <a:bodyPr/>
          <a:lstStyle/>
          <a:p>
            <a:r>
              <a:rPr lang="en-US" dirty="0"/>
              <a:t>Linear Program</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629860517"/>
      </p:ext>
    </p:extLst>
  </p:cSld>
  <p:clrMapOvr>
    <a:masterClrMapping/>
  </p:clrMapOvr>
  <mc:AlternateContent xmlns:mc="http://schemas.openxmlformats.org/markup-compatibility/2006" xmlns:p14="http://schemas.microsoft.com/office/powerpoint/2010/main">
    <mc:Choice Requires="p14">
      <p:transition spd="slow" p14:dur="2000" advTm="69584"/>
    </mc:Choice>
    <mc:Fallback xmlns="">
      <p:transition spd="slow" advTm="695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Short rundown of LP</a:t>
            </a:r>
          </a:p>
        </p:txBody>
      </p:sp>
      <p:pic>
        <p:nvPicPr>
          <p:cNvPr id="10" name="Content Placeholder 9" descr="A picture containing shoji&#10;&#10;Description generated with high confidence"/>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bwMode="auto">
          <a:xfrm>
            <a:off x="4267200" y="1600200"/>
            <a:ext cx="4000627" cy="452596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609600" y="1417638"/>
            <a:ext cx="3200400" cy="2308324"/>
          </a:xfrm>
          <a:prstGeom prst="rect">
            <a:avLst/>
          </a:prstGeom>
          <a:noFill/>
        </p:spPr>
        <p:txBody>
          <a:bodyPr wrap="square" rtlCol="0">
            <a:spAutoFit/>
          </a:bodyPr>
          <a:lstStyle/>
          <a:p>
            <a:pPr fontAlgn="base"/>
            <a:r>
              <a:rPr lang="en-US" dirty="0"/>
              <a:t>Maximize </a:t>
            </a:r>
            <a:r>
              <a:rPr lang="en-US" dirty="0" err="1"/>
              <a:t>x+y</a:t>
            </a:r>
            <a:r>
              <a:rPr lang="en-US" dirty="0"/>
              <a:t> </a:t>
            </a:r>
          </a:p>
          <a:p>
            <a:pPr fontAlgn="base"/>
            <a:r>
              <a:rPr lang="en-US" dirty="0"/>
              <a:t>Subject to: </a:t>
            </a:r>
          </a:p>
          <a:p>
            <a:pPr fontAlgn="base"/>
            <a:r>
              <a:rPr lang="en-US" dirty="0"/>
              <a:t>X+2y &gt;=2 </a:t>
            </a:r>
          </a:p>
          <a:p>
            <a:pPr fontAlgn="base"/>
            <a:r>
              <a:rPr lang="en-US" dirty="0"/>
              <a:t>X &lt;= 3 </a:t>
            </a:r>
          </a:p>
          <a:p>
            <a:pPr fontAlgn="base"/>
            <a:r>
              <a:rPr lang="en-US" dirty="0"/>
              <a:t>Y &lt;= 4 </a:t>
            </a:r>
          </a:p>
          <a:p>
            <a:pPr fontAlgn="base"/>
            <a:r>
              <a:rPr lang="en-US" dirty="0"/>
              <a:t>X &gt;= 0 </a:t>
            </a:r>
          </a:p>
          <a:p>
            <a:pPr fontAlgn="base"/>
            <a:r>
              <a:rPr lang="en-US" dirty="0"/>
              <a:t>Y &gt;= 0</a:t>
            </a:r>
          </a:p>
          <a:p>
            <a:endParaRPr lang="en-US" dirty="0"/>
          </a:p>
        </p:txBody>
      </p:sp>
      <p:pic>
        <p:nvPicPr>
          <p:cNvPr id="14" name="Audio 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365167675"/>
      </p:ext>
    </p:extLst>
  </p:cSld>
  <p:clrMapOvr>
    <a:masterClrMapping/>
  </p:clrMapOvr>
  <mc:AlternateContent xmlns:mc="http://schemas.openxmlformats.org/markup-compatibility/2006" xmlns:p14="http://schemas.microsoft.com/office/powerpoint/2010/main">
    <mc:Choice Requires="p14">
      <p:transition spd="slow" p14:dur="2000" advTm="80966"/>
    </mc:Choice>
    <mc:Fallback xmlns="">
      <p:transition spd="slow" advTm="809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close up of a map&#10;&#10;Description generated with high confidence"/>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223495" y="1505431"/>
            <a:ext cx="6697010" cy="4477375"/>
          </a:xfrm>
        </p:spPr>
      </p:pic>
      <p:sp>
        <p:nvSpPr>
          <p:cNvPr id="3" name="Title 2"/>
          <p:cNvSpPr>
            <a:spLocks noGrp="1"/>
          </p:cNvSpPr>
          <p:nvPr>
            <p:ph type="title"/>
          </p:nvPr>
        </p:nvSpPr>
        <p:spPr/>
        <p:txBody>
          <a:bodyPr/>
          <a:lstStyle/>
          <a:p>
            <a:r>
              <a:rPr lang="en-US" dirty="0"/>
              <a:t>Day scheduler</a:t>
            </a:r>
          </a:p>
        </p:txBody>
      </p:sp>
      <p:pic>
        <p:nvPicPr>
          <p:cNvPr id="15" name="Audio 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763600356"/>
      </p:ext>
    </p:extLst>
  </p:cSld>
  <p:clrMapOvr>
    <a:masterClrMapping/>
  </p:clrMapOvr>
  <mc:AlternateContent xmlns:mc="http://schemas.openxmlformats.org/markup-compatibility/2006" xmlns:p14="http://schemas.microsoft.com/office/powerpoint/2010/main">
    <mc:Choice Requires="p14">
      <p:transition spd="slow" p14:dur="2000" advTm="240553"/>
    </mc:Choice>
    <mc:Fallback xmlns="">
      <p:transition spd="slow" advTm="240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wall, white&#10;&#10;Description generated with high confidence"/>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342574" y="2496170"/>
            <a:ext cx="6458851" cy="2495898"/>
          </a:xfrm>
        </p:spPr>
      </p:pic>
      <p:sp>
        <p:nvSpPr>
          <p:cNvPr id="3" name="Title 2"/>
          <p:cNvSpPr>
            <a:spLocks noGrp="1"/>
          </p:cNvSpPr>
          <p:nvPr>
            <p:ph type="title"/>
          </p:nvPr>
        </p:nvSpPr>
        <p:spPr/>
        <p:txBody>
          <a:bodyPr/>
          <a:lstStyle/>
          <a:p>
            <a:r>
              <a:rPr lang="en-US" dirty="0"/>
              <a:t>Optimal solution</a:t>
            </a: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04182712"/>
      </p:ext>
    </p:extLst>
  </p:cSld>
  <p:clrMapOvr>
    <a:masterClrMapping/>
  </p:clrMapOvr>
  <mc:AlternateContent xmlns:mc="http://schemas.openxmlformats.org/markup-compatibility/2006" xmlns:p14="http://schemas.microsoft.com/office/powerpoint/2010/main">
    <mc:Choice Requires="p14">
      <p:transition spd="slow" p14:dur="2000" advTm="18448"/>
    </mc:Choice>
    <mc:Fallback xmlns="">
      <p:transition spd="slow" advTm="18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10;&#10;Description generated with very high confidence"/>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955908" y="1481138"/>
            <a:ext cx="5232184" cy="4525962"/>
          </a:xfrm>
        </p:spPr>
      </p:pic>
      <p:sp>
        <p:nvSpPr>
          <p:cNvPr id="3" name="Title 2"/>
          <p:cNvSpPr>
            <a:spLocks noGrp="1"/>
          </p:cNvSpPr>
          <p:nvPr>
            <p:ph type="title"/>
          </p:nvPr>
        </p:nvSpPr>
        <p:spPr/>
        <p:txBody>
          <a:bodyPr/>
          <a:lstStyle/>
          <a:p>
            <a:r>
              <a:rPr lang="en-US" dirty="0"/>
              <a:t>Employee Parking</a:t>
            </a: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69808053"/>
      </p:ext>
    </p:extLst>
  </p:cSld>
  <p:clrMapOvr>
    <a:masterClrMapping/>
  </p:clrMapOvr>
  <mc:AlternateContent xmlns:mc="http://schemas.openxmlformats.org/markup-compatibility/2006" xmlns:p14="http://schemas.microsoft.com/office/powerpoint/2010/main">
    <mc:Choice Requires="p14">
      <p:transition spd="slow" p14:dur="2000" advTm="53429"/>
    </mc:Choice>
    <mc:Fallback xmlns="">
      <p:transition spd="slow" advTm="5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Employee Parking</a:t>
            </a:r>
          </a:p>
        </p:txBody>
      </p:sp>
      <p:pic>
        <p:nvPicPr>
          <p:cNvPr id="12" name="Content Placeholder 11" descr="A picture containing text&#10;&#10;Description generated with high confidence"/>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599785" y="1572116"/>
            <a:ext cx="5944430" cy="4344006"/>
          </a:xfrm>
        </p:spPr>
      </p:pic>
      <p:pic>
        <p:nvPicPr>
          <p:cNvPr id="13" name="Audio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028297484"/>
      </p:ext>
    </p:extLst>
  </p:cSld>
  <p:clrMapOvr>
    <a:masterClrMapping/>
  </p:clrMapOvr>
  <mc:AlternateContent xmlns:mc="http://schemas.openxmlformats.org/markup-compatibility/2006" xmlns:p14="http://schemas.microsoft.com/office/powerpoint/2010/main">
    <mc:Choice Requires="p14">
      <p:transition spd="slow" p14:dur="2000" advTm="103716"/>
    </mc:Choice>
    <mc:Fallback xmlns="">
      <p:transition spd="slow" advTm="1037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Location: Boeing Everett Factory (Everett, WA)</a:t>
            </a:r>
          </a:p>
          <a:p>
            <a:r>
              <a:rPr lang="en-US" dirty="0" smtClean="0"/>
              <a:t>Goal: Optimizing arrival and departure times of salaried employees</a:t>
            </a:r>
          </a:p>
          <a:p>
            <a:r>
              <a:rPr lang="en-US" dirty="0" smtClean="0"/>
              <a:t>Minimize disruption to production</a:t>
            </a:r>
          </a:p>
        </p:txBody>
      </p:sp>
      <p:sp>
        <p:nvSpPr>
          <p:cNvPr id="3" name="Title 2"/>
          <p:cNvSpPr>
            <a:spLocks noGrp="1"/>
          </p:cNvSpPr>
          <p:nvPr>
            <p:ph type="title"/>
          </p:nvPr>
        </p:nvSpPr>
        <p:spPr/>
        <p:txBody>
          <a:bodyPr/>
          <a:lstStyle/>
          <a:p>
            <a:r>
              <a:rPr lang="en-US" dirty="0" smtClean="0"/>
              <a:t>Purpose</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33600" y="3349751"/>
            <a:ext cx="5105400" cy="2887743"/>
          </a:xfrm>
          <a:prstGeom prst="rect">
            <a:avLst/>
          </a:prstGeom>
        </p:spPr>
      </p:pic>
    </p:spTree>
    <p:extLst>
      <p:ext uri="{BB962C8B-B14F-4D97-AF65-F5344CB8AC3E}">
        <p14:creationId xmlns:p14="http://schemas.microsoft.com/office/powerpoint/2010/main" val="20899409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Matching specifics on algorithm’s functionality</a:t>
            </a:r>
          </a:p>
          <a:p>
            <a:r>
              <a:rPr lang="en-US" dirty="0" smtClean="0"/>
              <a:t>Giving a concrete number of workers to allocate</a:t>
            </a:r>
          </a:p>
          <a:p>
            <a:r>
              <a:rPr lang="en-US" dirty="0" smtClean="0"/>
              <a:t>Unable to acquire crucial data regarding to number of parking stalls in each parking lot</a:t>
            </a:r>
            <a:endParaRPr lang="en-US" dirty="0" smtClean="0"/>
          </a:p>
        </p:txBody>
      </p:sp>
      <p:sp>
        <p:nvSpPr>
          <p:cNvPr id="3" name="Title 2"/>
          <p:cNvSpPr>
            <a:spLocks noGrp="1"/>
          </p:cNvSpPr>
          <p:nvPr>
            <p:ph type="title"/>
          </p:nvPr>
        </p:nvSpPr>
        <p:spPr/>
        <p:txBody>
          <a:bodyPr/>
          <a:lstStyle/>
          <a:p>
            <a:r>
              <a:rPr lang="en-US" dirty="0" smtClean="0"/>
              <a:t>Problems</a:t>
            </a:r>
            <a:endParaRPr lang="en-US" dirty="0"/>
          </a:p>
        </p:txBody>
      </p:sp>
    </p:spTree>
    <p:extLst>
      <p:ext uri="{BB962C8B-B14F-4D97-AF65-F5344CB8AC3E}">
        <p14:creationId xmlns:p14="http://schemas.microsoft.com/office/powerpoint/2010/main" val="41322357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Working on an algorithm that specifically recommends altering start times of salaried employees</a:t>
            </a:r>
          </a:p>
          <a:p>
            <a:r>
              <a:rPr lang="en-US" dirty="0" smtClean="0"/>
              <a:t>Process has begun and meeting was on the May 15</a:t>
            </a:r>
            <a:r>
              <a:rPr lang="en-US" baseline="30000" dirty="0" smtClean="0"/>
              <a:t>th</a:t>
            </a:r>
            <a:r>
              <a:rPr lang="en-US" dirty="0"/>
              <a:t>.</a:t>
            </a:r>
            <a:endParaRPr lang="en-US" dirty="0" smtClean="0"/>
          </a:p>
          <a:p>
            <a:endParaRPr lang="en-US" dirty="0"/>
          </a:p>
        </p:txBody>
      </p:sp>
      <p:sp>
        <p:nvSpPr>
          <p:cNvPr id="3" name="Title 2"/>
          <p:cNvSpPr>
            <a:spLocks noGrp="1"/>
          </p:cNvSpPr>
          <p:nvPr>
            <p:ph type="title"/>
          </p:nvPr>
        </p:nvSpPr>
        <p:spPr/>
        <p:txBody>
          <a:bodyPr/>
          <a:lstStyle/>
          <a:p>
            <a:r>
              <a:rPr lang="en-US" dirty="0" smtClean="0"/>
              <a:t>Current Progress</a:t>
            </a:r>
            <a:endParaRPr lang="en-US" dirty="0"/>
          </a:p>
        </p:txBody>
      </p:sp>
    </p:spTree>
    <p:extLst>
      <p:ext uri="{BB962C8B-B14F-4D97-AF65-F5344CB8AC3E}">
        <p14:creationId xmlns:p14="http://schemas.microsoft.com/office/powerpoint/2010/main" val="20464858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012017"/>
            <a:ext cx="6362700" cy="38699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1066800" y="347125"/>
            <a:ext cx="6808573" cy="707886"/>
          </a:xfrm>
          <a:prstGeom prst="rect">
            <a:avLst/>
          </a:prstGeom>
          <a:noFill/>
        </p:spPr>
        <p:txBody>
          <a:bodyPr wrap="square" rtlCol="0">
            <a:spAutoFit/>
          </a:bodyPr>
          <a:lstStyle/>
          <a:p>
            <a:pPr algn="ctr"/>
            <a:r>
              <a:rPr lang="en-US" sz="4000" dirty="0" smtClean="0"/>
              <a:t>Graphical Analysis</a:t>
            </a:r>
            <a:endParaRPr lang="en-US" sz="4000" dirty="0"/>
          </a:p>
        </p:txBody>
      </p:sp>
      <p:sp>
        <p:nvSpPr>
          <p:cNvPr id="5" name="TextBox 4"/>
          <p:cNvSpPr txBox="1"/>
          <p:nvPr/>
        </p:nvSpPr>
        <p:spPr>
          <a:xfrm>
            <a:off x="762000" y="5410200"/>
            <a:ext cx="5029200" cy="584775"/>
          </a:xfrm>
          <a:prstGeom prst="rect">
            <a:avLst/>
          </a:prstGeom>
          <a:noFill/>
        </p:spPr>
        <p:txBody>
          <a:bodyPr wrap="square" rtlCol="0">
            <a:spAutoFit/>
          </a:bodyPr>
          <a:lstStyle/>
          <a:p>
            <a:r>
              <a:rPr lang="en-US" sz="3200" dirty="0" smtClean="0">
                <a:solidFill>
                  <a:schemeClr val="bg1"/>
                </a:solidFill>
              </a:rPr>
              <a:t>Cause and Effect</a:t>
            </a:r>
            <a:endParaRPr lang="en-US" sz="3200" dirty="0">
              <a:solidFill>
                <a:schemeClr val="bg1"/>
              </a:solidFill>
            </a:endParaRPr>
          </a:p>
        </p:txBody>
      </p:sp>
    </p:spTree>
    <p:extLst>
      <p:ext uri="{BB962C8B-B14F-4D97-AF65-F5344CB8AC3E}">
        <p14:creationId xmlns:p14="http://schemas.microsoft.com/office/powerpoint/2010/main" val="5550772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Crafting a Solution</a:t>
            </a: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295400"/>
            <a:ext cx="2743200" cy="44519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3733800" y="1752600"/>
            <a:ext cx="3276600" cy="2062103"/>
          </a:xfrm>
          <a:prstGeom prst="rect">
            <a:avLst/>
          </a:prstGeom>
          <a:noFill/>
        </p:spPr>
        <p:txBody>
          <a:bodyPr wrap="square" rtlCol="0">
            <a:spAutoFit/>
          </a:bodyPr>
          <a:lstStyle/>
          <a:p>
            <a:pPr marL="285750" indent="-285750">
              <a:buFont typeface="Arial" panose="020B0604020202020204" pitchFamily="34" charset="0"/>
              <a:buChar char="•"/>
            </a:pPr>
            <a:r>
              <a:rPr lang="en-US" sz="3200" dirty="0" smtClean="0"/>
              <a:t>Scatter Time</a:t>
            </a:r>
          </a:p>
          <a:p>
            <a:pPr marL="285750" indent="-285750">
              <a:buFont typeface="Arial" panose="020B0604020202020204" pitchFamily="34" charset="0"/>
              <a:buChar char="•"/>
            </a:pPr>
            <a:r>
              <a:rPr lang="en-US" sz="3200" dirty="0" smtClean="0"/>
              <a:t>Efficiency</a:t>
            </a:r>
          </a:p>
          <a:p>
            <a:pPr marL="285750" indent="-285750">
              <a:buFont typeface="Arial" panose="020B0604020202020204" pitchFamily="34" charset="0"/>
              <a:buChar char="•"/>
            </a:pPr>
            <a:r>
              <a:rPr lang="en-US" sz="3200" dirty="0" smtClean="0"/>
              <a:t>Workable</a:t>
            </a:r>
          </a:p>
          <a:p>
            <a:pPr marL="285750" indent="-285750">
              <a:buFont typeface="Arial" panose="020B0604020202020204" pitchFamily="34" charset="0"/>
              <a:buChar char="•"/>
            </a:pPr>
            <a:r>
              <a:rPr lang="en-US" sz="3200" dirty="0" smtClean="0"/>
              <a:t>Realistic</a:t>
            </a:r>
            <a:endParaRPr lang="en-US" sz="3200" dirty="0"/>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1000" y="4114800"/>
            <a:ext cx="4005262" cy="19842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754913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228600"/>
            <a:ext cx="8229600" cy="1143000"/>
          </a:xfrm>
        </p:spPr>
        <p:txBody>
          <a:bodyPr/>
          <a:lstStyle/>
          <a:p>
            <a:r>
              <a:rPr lang="en-US" dirty="0" smtClean="0"/>
              <a:t>Engineer Expo May 19th</a:t>
            </a:r>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599" y="1219200"/>
            <a:ext cx="7522529" cy="4648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402298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marL="624078" indent="-514350" fontAlgn="base">
              <a:buFont typeface="+mj-lt"/>
              <a:buAutoNum type="arabicPeriod"/>
            </a:pPr>
            <a:r>
              <a:rPr lang="en-US" dirty="0"/>
              <a:t>We will first obtain a scope of the amount of parking stalls within each lot.  </a:t>
            </a:r>
          </a:p>
          <a:p>
            <a:pPr marL="624078" indent="-514350" fontAlgn="base">
              <a:buFont typeface="+mj-lt"/>
              <a:buAutoNum type="arabicPeriod"/>
            </a:pPr>
            <a:r>
              <a:rPr lang="en-US" dirty="0"/>
              <a:t>Find a correlation between non-salaried employees and the programs that they working within.  </a:t>
            </a:r>
          </a:p>
          <a:p>
            <a:pPr marL="624078" indent="-514350" fontAlgn="base">
              <a:buFont typeface="+mj-lt"/>
              <a:buAutoNum type="arabicPeriod"/>
            </a:pPr>
            <a:r>
              <a:rPr lang="en-US" dirty="0"/>
              <a:t>Given the maximum amount of parking stalls in a lot and the general location and population for each project, we can now proceed on to assigning them onto a lot. </a:t>
            </a:r>
            <a:endParaRPr lang="en-US" dirty="0" smtClean="0"/>
          </a:p>
          <a:p>
            <a:pPr marL="624078" indent="-514350" fontAlgn="base">
              <a:buFont typeface="+mj-lt"/>
              <a:buAutoNum type="arabicPeriod"/>
            </a:pPr>
            <a:r>
              <a:rPr lang="en-US" dirty="0" smtClean="0"/>
              <a:t>Ensure </a:t>
            </a:r>
            <a:r>
              <a:rPr lang="en-US" dirty="0"/>
              <a:t>that the lot can fill this given amount of people. </a:t>
            </a:r>
            <a:endParaRPr lang="en-US" dirty="0" smtClean="0"/>
          </a:p>
          <a:p>
            <a:pPr marL="880110" lvl="1" indent="-514350" fontAlgn="base">
              <a:buFont typeface="+mj-lt"/>
              <a:buAutoNum type="arabicPeriod"/>
            </a:pPr>
            <a:r>
              <a:rPr lang="en-US" dirty="0" smtClean="0"/>
              <a:t>If </a:t>
            </a:r>
            <a:r>
              <a:rPr lang="en-US" dirty="0"/>
              <a:t>the distribution of non-salaried employees fill up over 90% of one lot for example, this is not feasible.  </a:t>
            </a:r>
          </a:p>
        </p:txBody>
      </p:sp>
      <p:sp>
        <p:nvSpPr>
          <p:cNvPr id="3" name="Title 2"/>
          <p:cNvSpPr>
            <a:spLocks noGrp="1"/>
          </p:cNvSpPr>
          <p:nvPr>
            <p:ph type="title"/>
          </p:nvPr>
        </p:nvSpPr>
        <p:spPr/>
        <p:txBody>
          <a:bodyPr/>
          <a:lstStyle/>
          <a:p>
            <a:r>
              <a:rPr lang="en-US" dirty="0" smtClean="0"/>
              <a:t>Logical Analysis</a:t>
            </a:r>
            <a:endParaRPr lang="en-US" dirty="0"/>
          </a:p>
        </p:txBody>
      </p:sp>
    </p:spTree>
    <p:extLst>
      <p:ext uri="{BB962C8B-B14F-4D97-AF65-F5344CB8AC3E}">
        <p14:creationId xmlns:p14="http://schemas.microsoft.com/office/powerpoint/2010/main" val="42700503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914400"/>
            <a:ext cx="8382000" cy="5486400"/>
          </a:xfrm>
        </p:spPr>
        <p:txBody>
          <a:bodyPr>
            <a:noAutofit/>
          </a:bodyPr>
          <a:lstStyle/>
          <a:p>
            <a:pPr marL="624078" indent="-514350" fontAlgn="base">
              <a:buFont typeface="+mj-lt"/>
              <a:buAutoNum type="arabicPeriod" startAt="5"/>
            </a:pPr>
            <a:r>
              <a:rPr lang="en-US" sz="2300" dirty="0"/>
              <a:t>Subtract the maximum occupancy of the lot by the number of estimated non-salaried workers are stationed to park within that lot. </a:t>
            </a:r>
            <a:endParaRPr lang="en-US" sz="2300" dirty="0" smtClean="0"/>
          </a:p>
          <a:p>
            <a:pPr marL="624078" indent="-514350" fontAlgn="base">
              <a:buFont typeface="+mj-lt"/>
              <a:buAutoNum type="arabicPeriod" startAt="5"/>
            </a:pPr>
            <a:r>
              <a:rPr lang="en-US" sz="2300" dirty="0" smtClean="0"/>
              <a:t>Refer </a:t>
            </a:r>
            <a:r>
              <a:rPr lang="en-US" sz="2300" dirty="0"/>
              <a:t>to the spreadsheet of the amount of </a:t>
            </a:r>
            <a:r>
              <a:rPr lang="en-US" sz="2300" b="1" dirty="0"/>
              <a:t>salaried workers</a:t>
            </a:r>
            <a:r>
              <a:rPr lang="en-US" sz="2300" dirty="0"/>
              <a:t> and determine program associated with location. </a:t>
            </a:r>
          </a:p>
          <a:p>
            <a:pPr marL="624078" indent="-514350" fontAlgn="base">
              <a:buFont typeface="+mj-lt"/>
              <a:buAutoNum type="arabicPeriod" startAt="5"/>
            </a:pPr>
            <a:r>
              <a:rPr lang="en-US" sz="2300" dirty="0"/>
              <a:t>Allocate to the given lots closest to their location. </a:t>
            </a:r>
          </a:p>
          <a:p>
            <a:pPr marL="624078" indent="-514350" fontAlgn="base">
              <a:buFont typeface="+mj-lt"/>
              <a:buAutoNum type="arabicPeriod" startAt="5"/>
            </a:pPr>
            <a:r>
              <a:rPr lang="en-US" sz="2300" dirty="0" smtClean="0"/>
              <a:t>If </a:t>
            </a:r>
            <a:r>
              <a:rPr lang="en-US" sz="2300" dirty="0"/>
              <a:t>the given amount of workers for one lot </a:t>
            </a:r>
            <a:r>
              <a:rPr lang="en-US" sz="2300" b="1" dirty="0"/>
              <a:t>exceeds</a:t>
            </a:r>
            <a:r>
              <a:rPr lang="en-US" sz="2300" dirty="0"/>
              <a:t> the occupancy, determine the sum of the overall </a:t>
            </a:r>
            <a:r>
              <a:rPr lang="en-US" sz="2300" b="1" dirty="0"/>
              <a:t>salaried employees</a:t>
            </a:r>
            <a:r>
              <a:rPr lang="en-US" sz="2300" dirty="0"/>
              <a:t> that have exceed the given space.  </a:t>
            </a:r>
            <a:endParaRPr lang="en-US" sz="2300" dirty="0" smtClean="0"/>
          </a:p>
          <a:p>
            <a:pPr marL="624078" indent="-514350" fontAlgn="base">
              <a:buFont typeface="+mj-lt"/>
              <a:buAutoNum type="arabicPeriod" startAt="5"/>
            </a:pPr>
            <a:r>
              <a:rPr lang="en-US" sz="2300" dirty="0" smtClean="0"/>
              <a:t>Determine</a:t>
            </a:r>
            <a:r>
              <a:rPr lang="en-US" sz="2300" dirty="0"/>
              <a:t> percentage of salaried workers that should be recommended to be moved to second shift. </a:t>
            </a:r>
          </a:p>
        </p:txBody>
      </p:sp>
      <p:sp>
        <p:nvSpPr>
          <p:cNvPr id="3" name="Title 2"/>
          <p:cNvSpPr>
            <a:spLocks noGrp="1"/>
          </p:cNvSpPr>
          <p:nvPr>
            <p:ph type="title"/>
          </p:nvPr>
        </p:nvSpPr>
        <p:spPr>
          <a:xfrm>
            <a:off x="457200" y="-152400"/>
            <a:ext cx="8229600" cy="1143000"/>
          </a:xfrm>
        </p:spPr>
        <p:txBody>
          <a:bodyPr/>
          <a:lstStyle/>
          <a:p>
            <a:r>
              <a:rPr lang="en-US" dirty="0" smtClean="0"/>
              <a:t>Logical Analysis (Cont.)</a:t>
            </a:r>
            <a:endParaRPr lang="en-US" dirty="0"/>
          </a:p>
        </p:txBody>
      </p:sp>
    </p:spTree>
    <p:extLst>
      <p:ext uri="{BB962C8B-B14F-4D97-AF65-F5344CB8AC3E}">
        <p14:creationId xmlns:p14="http://schemas.microsoft.com/office/powerpoint/2010/main" val="172910880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918</TotalTime>
  <Words>495</Words>
  <Application>Microsoft Office PowerPoint</Application>
  <PresentationFormat>On-screen Show (4:3)</PresentationFormat>
  <Paragraphs>65</Paragraphs>
  <Slides>15</Slides>
  <Notes>4</Notes>
  <HiddenSlides>0</HiddenSlides>
  <MMClips>6</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Concourse</vt:lpstr>
      <vt:lpstr>Boeing Optimization Research Project</vt:lpstr>
      <vt:lpstr>Purpose</vt:lpstr>
      <vt:lpstr>Problems</vt:lpstr>
      <vt:lpstr>Current Progress</vt:lpstr>
      <vt:lpstr>PowerPoint Presentation</vt:lpstr>
      <vt:lpstr>Crafting a Solution</vt:lpstr>
      <vt:lpstr>Engineer Expo May 19th</vt:lpstr>
      <vt:lpstr>Logical Analysis</vt:lpstr>
      <vt:lpstr>Logical Analysis (Cont.)</vt:lpstr>
      <vt:lpstr>Linear Program</vt:lpstr>
      <vt:lpstr>Short rundown of LP</vt:lpstr>
      <vt:lpstr>Day scheduler</vt:lpstr>
      <vt:lpstr>Optimal solution</vt:lpstr>
      <vt:lpstr>Employee Parking</vt:lpstr>
      <vt:lpstr>Employee Parking</vt:lpstr>
    </vt:vector>
  </TitlesOfParts>
  <Company>Toshiba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Boeing Optimization Research Project</dc:title>
  <dc:creator>Brandon To</dc:creator>
  <cp:lastModifiedBy>Brandon To</cp:lastModifiedBy>
  <cp:revision>33</cp:revision>
  <dcterms:created xsi:type="dcterms:W3CDTF">2016-12-07T04:08:59Z</dcterms:created>
  <dcterms:modified xsi:type="dcterms:W3CDTF">2017-05-16T05:15:06Z</dcterms:modified>
</cp:coreProperties>
</file>

<file path=docProps/thumbnail.jpeg>
</file>